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3" r:id="rId26"/>
    <p:sldId id="284" r:id="rId27"/>
    <p:sldId id="282" r:id="rId28"/>
    <p:sldId id="280" r:id="rId29"/>
    <p:sldId id="281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87" r:id="rId38"/>
    <p:sldId id="300" r:id="rId39"/>
    <p:sldId id="293" r:id="rId40"/>
    <p:sldId id="301" r:id="rId41"/>
    <p:sldId id="302" r:id="rId42"/>
    <p:sldId id="303" r:id="rId43"/>
    <p:sldId id="294" r:id="rId44"/>
    <p:sldId id="304" r:id="rId45"/>
    <p:sldId id="295" r:id="rId46"/>
    <p:sldId id="305" r:id="rId47"/>
    <p:sldId id="296" r:id="rId48"/>
    <p:sldId id="297" r:id="rId49"/>
    <p:sldId id="298" r:id="rId50"/>
    <p:sldId id="306" r:id="rId51"/>
    <p:sldId id="299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5" autoAdjust="0"/>
    <p:restoredTop sz="94660"/>
  </p:normalViewPr>
  <p:slideViewPr>
    <p:cSldViewPr>
      <p:cViewPr varScale="1">
        <p:scale>
          <a:sx n="66" d="100"/>
          <a:sy n="66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Raleway" panose="020B0503030101060003" pitchFamily="34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  <a:latin typeface="Raleway" panose="020B05030301010600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507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34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91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Raleway" panose="020B0503030101060003" pitchFamily="34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aleway" panose="020B0503030101060003" pitchFamily="34" charset="0"/>
              </a:defRPr>
            </a:lvl1pPr>
            <a:lvl2pPr>
              <a:defRPr>
                <a:solidFill>
                  <a:schemeClr val="tx1"/>
                </a:solidFill>
                <a:latin typeface="Raleway" panose="020B0503030101060003" pitchFamily="34" charset="0"/>
              </a:defRPr>
            </a:lvl2pPr>
            <a:lvl3pPr>
              <a:defRPr>
                <a:solidFill>
                  <a:schemeClr val="tx1"/>
                </a:solidFill>
                <a:latin typeface="Raleway" panose="020B0503030101060003" pitchFamily="34" charset="0"/>
              </a:defRPr>
            </a:lvl3pPr>
            <a:lvl4pPr>
              <a:defRPr>
                <a:solidFill>
                  <a:schemeClr val="tx1"/>
                </a:solidFill>
                <a:latin typeface="Raleway" panose="020B0503030101060003" pitchFamily="34" charset="0"/>
              </a:defRPr>
            </a:lvl4pPr>
            <a:lvl5pPr>
              <a:defRPr>
                <a:solidFill>
                  <a:schemeClr val="tx1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71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92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7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83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74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859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29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57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58A94-93E1-4494-B70F-CD9B3E30BE75}" type="datetimeFigureOut">
              <a:rPr lang="pt-BR" smtClean="0"/>
              <a:t>20/07/2017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4036C-9EB5-43FF-BDC7-A3802D76D884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4" r="12100"/>
          <a:stretch/>
        </p:blipFill>
        <p:spPr>
          <a:xfrm>
            <a:off x="0" y="-99392"/>
            <a:ext cx="9144000" cy="69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4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1556792"/>
            <a:ext cx="7772400" cy="2152264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 de </a:t>
            </a:r>
            <a:r>
              <a:rPr lang="pt-B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Aplicações </a:t>
            </a:r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pt-B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Responsivas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4509120"/>
            <a:ext cx="6400800" cy="1345704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 Anderson M. Fernandes</a:t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Burnes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376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ytimg.com/vi/9mtcAOD9Hho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368" y="1481573"/>
            <a:ext cx="4128120" cy="41281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17032"/>
            <a:ext cx="4572000" cy="30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18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" y="764704"/>
            <a:ext cx="4649347" cy="56612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08" y="3356992"/>
            <a:ext cx="5671312" cy="26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8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1470025"/>
          </a:xfrm>
        </p:spPr>
        <p:txBody>
          <a:bodyPr>
            <a:noAutofit/>
          </a:bodyPr>
          <a:lstStyle/>
          <a:p>
            <a:r>
              <a:rPr lang="pt-BR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Aplicações Responsivas!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178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responsive app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888456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23528" y="5517232"/>
            <a:ext cx="858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t>Não é uma escolha! É uma obrigação!</a:t>
            </a:r>
            <a:endParaRPr 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85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66" y="188640"/>
            <a:ext cx="8638413" cy="288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2420888"/>
            <a:ext cx="27305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99" y="3212976"/>
            <a:ext cx="7744346" cy="3552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309320"/>
            <a:ext cx="15748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73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336675"/>
            <a:ext cx="9094787" cy="41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013176"/>
            <a:ext cx="15748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742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responsive app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88" y="116632"/>
            <a:ext cx="5595506" cy="382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097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responsive app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88" y="116632"/>
            <a:ext cx="5595506" cy="382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sultado de imagem para bootstrap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81128"/>
            <a:ext cx="238125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70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responsive app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88" y="116632"/>
            <a:ext cx="5595506" cy="382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sultado de imagem para bootstrap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81128"/>
            <a:ext cx="238125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sultado de imagem para materializ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95" y="4718919"/>
            <a:ext cx="3676731" cy="17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67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Só isso? Problema Resolvido!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Resultado de imagem para meme ideia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519761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7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5626968" cy="5145435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Graduado em Tecnologia em Processamento de Dados (2000 - </a:t>
            </a:r>
            <a:r>
              <a:rPr lang="pt-BR" b="1" dirty="0" err="1" smtClean="0">
                <a:solidFill>
                  <a:schemeClr val="bg1"/>
                </a:solidFill>
              </a:rPr>
              <a:t>Unicesumar</a:t>
            </a:r>
            <a:r>
              <a:rPr lang="pt-BR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Especialista em Comércio Eletrônico (2002 - </a:t>
            </a:r>
            <a:r>
              <a:rPr lang="pt-BR" b="1" dirty="0" err="1" smtClean="0">
                <a:solidFill>
                  <a:schemeClr val="bg1"/>
                </a:solidFill>
              </a:rPr>
              <a:t>Unicesumar</a:t>
            </a:r>
            <a:r>
              <a:rPr lang="pt-BR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Mestre em Informática ( 2016 – UTFPR)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86545"/>
            <a:ext cx="2540579" cy="41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00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7194615" cy="39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só usar e deixar tudo igual!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193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Claro que NÃO!!!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420888"/>
            <a:ext cx="4834880" cy="3705275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Acessibilidade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Usabilidade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Velocidade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UX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 descr="Resultado de imagem para fuuu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77" y="1916832"/>
            <a:ext cx="345638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20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297" y="116632"/>
            <a:ext cx="9437688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01208"/>
            <a:ext cx="8537931" cy="53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096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0"/>
            <a:ext cx="6696744" cy="648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94" y="6527800"/>
            <a:ext cx="650398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957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-315416"/>
            <a:ext cx="8245996" cy="6974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21" y="6314805"/>
            <a:ext cx="6830119" cy="34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104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fy - Responsive Websit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0"/>
            <a:ext cx="6171051" cy="3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05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fy - Responsive Websit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0"/>
            <a:ext cx="6171051" cy="3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Project - Multipurpose Templ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93142"/>
            <a:ext cx="5944716" cy="37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401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 smtClean="0">
                <a:solidFill>
                  <a:schemeClr val="bg1"/>
                </a:solidFill>
              </a:rPr>
              <a:t>PicMonkey</a:t>
            </a:r>
            <a:r>
              <a:rPr lang="pt-BR" b="1" dirty="0" smtClean="0">
                <a:solidFill>
                  <a:schemeClr val="bg1"/>
                </a:solidFill>
              </a:rPr>
              <a:t> ( www.picmonkey.com )</a:t>
            </a:r>
          </a:p>
          <a:p>
            <a:r>
              <a:rPr lang="pt-BR" b="1" dirty="0" err="1" smtClean="0">
                <a:solidFill>
                  <a:schemeClr val="bg1"/>
                </a:solidFill>
              </a:rPr>
              <a:t>Koala</a:t>
            </a:r>
            <a:r>
              <a:rPr lang="pt-BR" b="1" dirty="0" smtClean="0">
                <a:solidFill>
                  <a:schemeClr val="bg1"/>
                </a:solidFill>
              </a:rPr>
              <a:t> ( www.koala-app.com )</a:t>
            </a:r>
          </a:p>
          <a:p>
            <a:r>
              <a:rPr lang="pt-BR" b="1" dirty="0" err="1" smtClean="0">
                <a:solidFill>
                  <a:schemeClr val="bg1"/>
                </a:solidFill>
              </a:rPr>
              <a:t>CodePen</a:t>
            </a:r>
            <a:r>
              <a:rPr lang="pt-BR" b="1" dirty="0" smtClean="0">
                <a:solidFill>
                  <a:schemeClr val="bg1"/>
                </a:solidFill>
              </a:rPr>
              <a:t> ( www.codepen.io )</a:t>
            </a:r>
          </a:p>
          <a:p>
            <a:r>
              <a:rPr lang="pt-BR" b="1" dirty="0" err="1" smtClean="0">
                <a:solidFill>
                  <a:schemeClr val="bg1"/>
                </a:solidFill>
              </a:rPr>
              <a:t>daSilva</a:t>
            </a:r>
            <a:r>
              <a:rPr lang="pt-BR" b="1" dirty="0" smtClean="0">
                <a:solidFill>
                  <a:schemeClr val="bg1"/>
                </a:solidFill>
              </a:rPr>
              <a:t> ( www.dasilva.org )</a:t>
            </a:r>
          </a:p>
          <a:p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734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PageSpeed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Insights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Cache</a:t>
            </a:r>
          </a:p>
          <a:p>
            <a:r>
              <a:rPr lang="pt-BR" b="1" dirty="0" err="1" smtClean="0">
                <a:solidFill>
                  <a:schemeClr val="bg1"/>
                </a:solidFill>
              </a:rPr>
              <a:t>Renderização</a:t>
            </a:r>
            <a:endParaRPr lang="pt-BR" b="1" dirty="0" smtClean="0">
              <a:solidFill>
                <a:schemeClr val="bg1"/>
              </a:solidFill>
            </a:endParaRPr>
          </a:p>
          <a:p>
            <a:r>
              <a:rPr lang="pt-BR" b="1" dirty="0" smtClean="0">
                <a:solidFill>
                  <a:schemeClr val="bg1"/>
                </a:solidFill>
              </a:rPr>
              <a:t>Velocidade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Otimização de Imagens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Compactação de Arquivos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Conteúdo visível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Tempo de resposta do Servidor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08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tirinha7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76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5626968" cy="514543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Desenvolvedor Web desde 1999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Professor Universitário desde 2002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Professor de Pós-Graduação desde 2008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Coordenador de Pós-Graduação desde 2008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Coordenador de Graduação – Sistemas para Internet desde 2011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86545"/>
            <a:ext cx="2540579" cy="41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75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491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9885" y="4509120"/>
            <a:ext cx="8229600" cy="1143000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PWA –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Progressive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 APPS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Resultado de imagem para progressive web apps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85" y="620688"/>
            <a:ext cx="7200000" cy="405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10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Quantas vezes vocês fez o download de um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visitar um Shopping? Ou para utilizar o serviço de um restaurante?</a:t>
            </a:r>
          </a:p>
          <a:p>
            <a:pPr marL="0" indent="0" algn="ctr">
              <a:buNone/>
            </a:pP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Quantos 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APPs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você baixou nos últimos 30 dias?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9558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Segundo Steve Jobs não seria necessário mais nada além de saber desenvolver com padrões web para se ter um aplicativo para iPhone</a:t>
            </a:r>
          </a:p>
          <a:p>
            <a:pPr marL="0" indent="0" algn="ctr">
              <a:buNone/>
            </a:pP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Quantas centenas de milhares de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APPs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existem na Play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na Apple?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676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-images-1.medium.com/max/1600/1*3Z7vG0x17UmZqdSbJXlTW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8876592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91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8190" y="5229200"/>
            <a:ext cx="8229600" cy="12570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60% dos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APPs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só foram baixados pelos seus idealizadores e familiares.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12" y="718460"/>
            <a:ext cx="6882556" cy="429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82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op apps Forrre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-98846"/>
            <a:ext cx="7541356" cy="69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969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564904"/>
            <a:ext cx="8229600" cy="35612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 técnicas para desenvolver Aplicações Web adicionando funcionalidades progressivamente que antes só eram possíveis em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apps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nativos.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1339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564904"/>
            <a:ext cx="8229600" cy="35612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>
                <a:solidFill>
                  <a:schemeClr val="bg1"/>
                </a:solidFill>
              </a:rPr>
              <a:t>Funciona para qualquer usuário, independentemente do navegador escolhido, pois é criado com aprimoramento progressivo como princípio fundamental.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8588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Responsivo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Conexão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Offline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Seguro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Instalável</a:t>
            </a:r>
          </a:p>
          <a:p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Muitas empresas acreditam que os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PWAs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são o futuro da Web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82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764704"/>
            <a:ext cx="5626968" cy="5145435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Desenvolvedor na WRA Maringá de 2008 a 2010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86545"/>
            <a:ext cx="2540579" cy="417925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" y="2060848"/>
            <a:ext cx="2857500" cy="17145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170475"/>
            <a:ext cx="2520280" cy="16313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4" y="3930893"/>
            <a:ext cx="1628006" cy="163490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44" y="3787722"/>
            <a:ext cx="3333750" cy="1905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949280"/>
            <a:ext cx="2592288" cy="6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99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Seguro = HTTPS</a:t>
            </a:r>
          </a:p>
          <a:p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Evita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invasões e garantir que o conteúdo não seja adulterado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Permite que os usuários "guardem" os aplicativos mais úteis em suas telas iniciais sem precisar acessar uma loja de aplicativos.</a:t>
            </a:r>
          </a:p>
        </p:txBody>
      </p:sp>
    </p:spTree>
    <p:extLst>
      <p:ext uri="{BB962C8B-B14F-4D97-AF65-F5344CB8AC3E}">
        <p14:creationId xmlns:p14="http://schemas.microsoft.com/office/powerpoint/2010/main" val="3351599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SHELL</a:t>
            </a:r>
          </a:p>
          <a:p>
            <a:pPr lvl="1"/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+ CSS + JS</a:t>
            </a:r>
          </a:p>
          <a:p>
            <a:pPr lvl="1"/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 com que o aplicativo seja rápido, confiável e armazenamento em cache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 um Service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3572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quitetura de shell dos aplic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54" y="332656"/>
            <a:ext cx="7879377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25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Primeiro PWA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Permite fazer cache de arquivos localmente</a:t>
            </a:r>
          </a:p>
          <a:p>
            <a:pPr lvl="1"/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Offline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 descr="https://cdn-images-1.medium.com/max/800/1*wV3X7vQtnePGPXBuvMSA6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56" y="3167427"/>
            <a:ext cx="4536504" cy="328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6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JS que roda em segundo plano, buscando ou atualizando dados.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Guarda os dados em cache</a:t>
            </a:r>
          </a:p>
          <a:p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9165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Primeiro PWA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  <a:p>
            <a:pPr lvl="1"/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Permite definir como o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aparecerá para o usuário</a:t>
            </a:r>
          </a:p>
          <a:p>
            <a:pPr lvl="1"/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Permite adicionar e definir um ícone</a:t>
            </a:r>
          </a:p>
          <a:p>
            <a:pPr lvl="1"/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Permite que o site abra como um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FullScreen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1118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561975"/>
            <a:ext cx="5564187" cy="574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9716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Primeiro PWA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</a:t>
            </a:r>
          </a:p>
          <a:p>
            <a:pPr lvl="1"/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Armazenamento 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offline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Cache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3634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JAVASCRIPT!!! SIM!!!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Bibliotecas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AJAX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JSON</a:t>
            </a:r>
          </a:p>
          <a:p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5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3</a:t>
            </a:r>
          </a:p>
        </p:txBody>
      </p:sp>
    </p:spTree>
    <p:extLst>
      <p:ext uri="{BB962C8B-B14F-4D97-AF65-F5344CB8AC3E}">
        <p14:creationId xmlns:p14="http://schemas.microsoft.com/office/powerpoint/2010/main" val="1422414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6680711" cy="4525963"/>
          </a:xfrm>
        </p:spPr>
        <p:txBody>
          <a:bodyPr/>
          <a:lstStyle/>
          <a:p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Notation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Formato leve para troca de informações entre sites e aplicativos web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Formato Simples!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Leitura Simples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Suporta Objetos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Textos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-171400"/>
            <a:ext cx="3333750" cy="1905000"/>
          </a:xfrm>
          <a:prstGeom prst="rect">
            <a:avLst/>
          </a:prstGeom>
        </p:spPr>
      </p:pic>
      <p:pic>
        <p:nvPicPr>
          <p:cNvPr id="8194" name="Picture 2" descr="Resultado de imagem para jas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24744"/>
            <a:ext cx="6427967" cy="676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98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5626968" cy="5145435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Desenvolvedor e Gestor de E-commerce da </a:t>
            </a:r>
            <a:r>
              <a:rPr lang="pt-BR" b="1" dirty="0" err="1" smtClean="0">
                <a:solidFill>
                  <a:schemeClr val="bg1"/>
                </a:solidFill>
              </a:rPr>
              <a:t>Uniti</a:t>
            </a:r>
            <a:r>
              <a:rPr lang="pt-BR" b="1" dirty="0" smtClean="0">
                <a:solidFill>
                  <a:schemeClr val="bg1"/>
                </a:solidFill>
              </a:rPr>
              <a:t> TI desde 2010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86545"/>
            <a:ext cx="2540579" cy="41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08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73" y="404664"/>
            <a:ext cx="6835515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99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6680711" cy="4525963"/>
          </a:xfrm>
        </p:spPr>
        <p:txBody>
          <a:bodyPr/>
          <a:lstStyle/>
          <a:p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Notation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Formato leve para troca de informações entre sites e aplicativos web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Formato Simples!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Leitura Simples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Suporta Objetos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Textos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0" name="Picture 2" descr="Resultado de imagem para ajax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4"/>
          <a:stretch/>
        </p:blipFill>
        <p:spPr bwMode="auto">
          <a:xfrm>
            <a:off x="2915815" y="-243408"/>
            <a:ext cx="323276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m para ajax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8691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363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Vamos lá?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um APP como o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AliExpress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Mostrando os Produtos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Carrinho de Compras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Usar Cache /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Offline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 uso de JSON</a:t>
            </a:r>
          </a:p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com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JS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925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https://www.youtube.com/watch?v=9mtcAOD9Hho</a:t>
            </a:r>
          </a:p>
        </p:txBody>
      </p:sp>
    </p:spTree>
    <p:extLst>
      <p:ext uri="{BB962C8B-B14F-4D97-AF65-F5344CB8AC3E}">
        <p14:creationId xmlns:p14="http://schemas.microsoft.com/office/powerpoint/2010/main" val="1240333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Mais sobre...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https://developers.google.com/web/fundamentals/engage-and-retain/web-app-manifest/?</a:t>
            </a:r>
            <a:r>
              <a:rPr lang="pt-BR" b="1" dirty="0" smtClean="0">
                <a:solidFill>
                  <a:schemeClr val="bg1"/>
                </a:solidFill>
              </a:rPr>
              <a:t>hl=pt-br </a:t>
            </a:r>
          </a:p>
          <a:p>
            <a:r>
              <a:rPr lang="pt-BR" b="1" dirty="0">
                <a:solidFill>
                  <a:schemeClr val="bg1"/>
                </a:solidFill>
              </a:rPr>
              <a:t>https://w3c.github.io/manifest</a:t>
            </a:r>
            <a:r>
              <a:rPr lang="pt-BR" b="1" dirty="0" smtClean="0">
                <a:solidFill>
                  <a:schemeClr val="bg1"/>
                </a:solidFill>
              </a:rPr>
              <a:t>/ </a:t>
            </a:r>
          </a:p>
          <a:p>
            <a:r>
              <a:rPr lang="pt-BR" b="1" dirty="0">
                <a:solidFill>
                  <a:schemeClr val="bg1"/>
                </a:solidFill>
              </a:rPr>
              <a:t>https://</a:t>
            </a:r>
            <a:r>
              <a:rPr lang="pt-BR" b="1" dirty="0" smtClean="0">
                <a:solidFill>
                  <a:schemeClr val="bg1"/>
                </a:solidFill>
              </a:rPr>
              <a:t>developer.chrome.com/extensions/manifest </a:t>
            </a:r>
          </a:p>
          <a:p>
            <a:pPr marL="0" indent="0">
              <a:buNone/>
            </a:pPr>
            <a:endParaRPr lang="pt-BR" b="1" dirty="0" smtClean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https://</a:t>
            </a:r>
            <a:r>
              <a:rPr lang="pt-BR" b="1" dirty="0" smtClean="0">
                <a:solidFill>
                  <a:schemeClr val="bg1"/>
                </a:solidFill>
              </a:rPr>
              <a:t>www.umbler.com/br 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39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5626968" cy="5145435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Desenvolvedor e Gestor de E-commerce da </a:t>
            </a:r>
            <a:r>
              <a:rPr lang="pt-BR" b="1" dirty="0" err="1" smtClean="0">
                <a:solidFill>
                  <a:schemeClr val="bg1"/>
                </a:solidFill>
              </a:rPr>
              <a:t>Uniti</a:t>
            </a:r>
            <a:r>
              <a:rPr lang="pt-BR" b="1" dirty="0" smtClean="0">
                <a:solidFill>
                  <a:schemeClr val="bg1"/>
                </a:solidFill>
              </a:rPr>
              <a:t> TI desde 2010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86545"/>
            <a:ext cx="2540579" cy="417925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852936"/>
            <a:ext cx="1681627" cy="96357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852936"/>
            <a:ext cx="1844045" cy="8412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89" y="2120018"/>
            <a:ext cx="2628923" cy="121470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94415"/>
            <a:ext cx="1948368" cy="6586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89" y="3816808"/>
            <a:ext cx="1628800" cy="16288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18" y="2558049"/>
            <a:ext cx="4182033" cy="323157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5016811"/>
            <a:ext cx="3864043" cy="77280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589240"/>
            <a:ext cx="1302622" cy="129971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25" y="5620812"/>
            <a:ext cx="2756841" cy="131237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631" y="5091700"/>
            <a:ext cx="1564755" cy="118530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210" y="5835483"/>
            <a:ext cx="2150001" cy="8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66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" y="-130291"/>
            <a:ext cx="4428760" cy="479715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-130291"/>
            <a:ext cx="5794942" cy="579494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284984"/>
            <a:ext cx="228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97"/>
            <a:ext cx="4898571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48680"/>
            <a:ext cx="4494148" cy="62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2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404664"/>
            <a:ext cx="4468278" cy="62555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-25829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54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514</Words>
  <Application>Microsoft Office PowerPoint</Application>
  <PresentationFormat>Apresentação na tela (4:3)</PresentationFormat>
  <Paragraphs>117</Paragraphs>
  <Slides>54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5" baseType="lpstr">
      <vt:lpstr>Tema do Office</vt:lpstr>
      <vt:lpstr>Desenvolvimento de Aplicações WEB Responsivas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Aplicações Responsivas!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Só isso? Problema Resolvido!</vt:lpstr>
      <vt:lpstr>É só usar e deixar tudo igual!</vt:lpstr>
      <vt:lpstr>Claro que NÃO!!!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Ferramentas</vt:lpstr>
      <vt:lpstr>PageSpeed Insights</vt:lpstr>
      <vt:lpstr>Apresentação do PowerPoint</vt:lpstr>
      <vt:lpstr>Apresentação do PowerPoint</vt:lpstr>
      <vt:lpstr>PWA – Progressive Web APPS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PWA</vt:lpstr>
      <vt:lpstr>PWA</vt:lpstr>
      <vt:lpstr>PWA</vt:lpstr>
      <vt:lpstr>PWA</vt:lpstr>
      <vt:lpstr>PWA</vt:lpstr>
      <vt:lpstr>Apresentação do PowerPoint</vt:lpstr>
      <vt:lpstr>Primeiro PWA</vt:lpstr>
      <vt:lpstr>Service Worker</vt:lpstr>
      <vt:lpstr>Primeiro PWA</vt:lpstr>
      <vt:lpstr>Apresentação do PowerPoint</vt:lpstr>
      <vt:lpstr>Primeiro PWA</vt:lpstr>
      <vt:lpstr>JAVASCRIPT!!! SIM!!!</vt:lpstr>
      <vt:lpstr>Apresentação do PowerPoint</vt:lpstr>
      <vt:lpstr>Apresentação do PowerPoint</vt:lpstr>
      <vt:lpstr>Apresentação do PowerPoint</vt:lpstr>
      <vt:lpstr>Vamos lá?</vt:lpstr>
      <vt:lpstr>Apresentação do PowerPoint</vt:lpstr>
      <vt:lpstr>Mais sobre...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Usuário do Windows</cp:lastModifiedBy>
  <cp:revision>28</cp:revision>
  <dcterms:created xsi:type="dcterms:W3CDTF">2017-07-12T03:05:12Z</dcterms:created>
  <dcterms:modified xsi:type="dcterms:W3CDTF">2017-07-21T01:22:09Z</dcterms:modified>
</cp:coreProperties>
</file>